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58" r:id="rId2"/>
  </p:sldMasterIdLst>
  <p:notesMasterIdLst>
    <p:notesMasterId r:id="rId18"/>
  </p:notesMasterIdLst>
  <p:sldIdLst>
    <p:sldId id="557" r:id="rId3"/>
    <p:sldId id="558" r:id="rId4"/>
    <p:sldId id="559" r:id="rId5"/>
    <p:sldId id="560" r:id="rId6"/>
    <p:sldId id="565" r:id="rId7"/>
    <p:sldId id="561" r:id="rId8"/>
    <p:sldId id="562" r:id="rId9"/>
    <p:sldId id="563" r:id="rId10"/>
    <p:sldId id="564" r:id="rId11"/>
    <p:sldId id="566" r:id="rId12"/>
    <p:sldId id="567" r:id="rId13"/>
    <p:sldId id="568" r:id="rId14"/>
    <p:sldId id="569" r:id="rId15"/>
    <p:sldId id="570" r:id="rId16"/>
    <p:sldId id="57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C0C0C"/>
    <a:srgbClr val="6B7280"/>
    <a:srgbClr val="094843"/>
    <a:srgbClr val="FBBF24"/>
    <a:srgbClr val="A41544"/>
    <a:srgbClr val="1E3A8A"/>
    <a:srgbClr val="DC2626"/>
    <a:srgbClr val="2100FF"/>
    <a:srgbClr val="5575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53" autoAdjust="0"/>
    <p:restoredTop sz="63676" autoAdjust="0"/>
  </p:normalViewPr>
  <p:slideViewPr>
    <p:cSldViewPr snapToGrid="0">
      <p:cViewPr varScale="1">
        <p:scale>
          <a:sx n="71" d="100"/>
          <a:sy n="71" d="100"/>
        </p:scale>
        <p:origin x="1404" y="56"/>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media/image1.jpeg>
</file>

<file path=ppt/media/image2.jpeg>
</file>

<file path=ppt/media/image3.jpe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0CE1882-6FD2-4F3D-812B-376EBA234CD5}" type="datetimeFigureOut">
              <a:rPr lang="en-US" smtClean="0"/>
              <a:t>1/14/2025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F9F603-1C3D-4282-A126-C2403FB1CBBF}" type="slidenum">
              <a:rPr lang="en-US" smtClean="0"/>
              <a:t>‹#›</a:t>
            </a:fld>
            <a:endParaRPr lang="en-US"/>
          </a:p>
        </p:txBody>
      </p:sp>
    </p:spTree>
    <p:extLst>
      <p:ext uri="{BB962C8B-B14F-4D97-AF65-F5344CB8AC3E}">
        <p14:creationId xmlns:p14="http://schemas.microsoft.com/office/powerpoint/2010/main" val="11109679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9FD96CC-C662-23B0-2FBA-2C3D0492B15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E446079-7B34-DABD-824E-AD0B59B08D5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6645B45-02C4-F2FE-7C74-8E8589EC4258}"/>
              </a:ext>
            </a:extLst>
          </p:cNvPr>
          <p:cNvSpPr>
            <a:spLocks noGrp="1"/>
          </p:cNvSpPr>
          <p:nvPr>
            <p:ph type="body" idx="1"/>
          </p:nvPr>
        </p:nvSpPr>
        <p:spPr/>
        <p:txBody>
          <a:bodyPr/>
          <a:lstStyle/>
          <a:p>
            <a:r>
              <a:rPr lang="en-US" dirty="0"/>
              <a:t>Scalability is a critical design consideration in messaging systems, ensuring that the system can efficiently handle increasing loads and adapt to changing demands. As the volumes of messages grows and the number of users or services interacting with the system increases, it is essential to design for both horizontal and vertical scaling to maintain performance and reliability.</a:t>
            </a:r>
          </a:p>
          <a:p>
            <a:endParaRPr lang="en-US" dirty="0"/>
          </a:p>
          <a:p>
            <a:r>
              <a:rPr lang="en-US" dirty="0"/>
              <a:t>Horizontal scaling involves adding more instances or nodes to distribute the load, enhancing the system's capabilities to handle large volumes of messages. Vertical scaling, on the other hand, involves upgrading the resource of individual instances to improve their performance. Implementing load balancing techniques ensures even distribution of messages across the system, preventing bottlenecks and optimizing resource utilization.</a:t>
            </a:r>
          </a:p>
          <a:p>
            <a:endParaRPr lang="en-US" dirty="0"/>
          </a:p>
          <a:p>
            <a:r>
              <a:rPr lang="en-US" dirty="0"/>
              <a:t>In this section, we will explore key strategies for designing scalable messaging systems, including techniques for handling high-throughput and large volumes of messages, such as batch processing, message partitioning, asynchronous processing, and auto-scaling., By focusing on scalability, we can build messaging systems that are resilient, efficient, and capable of growing alongside the demands of modern applications.</a:t>
            </a:r>
          </a:p>
        </p:txBody>
      </p:sp>
      <p:sp>
        <p:nvSpPr>
          <p:cNvPr id="4" name="Slide Number Placeholder 3">
            <a:extLst>
              <a:ext uri="{FF2B5EF4-FFF2-40B4-BE49-F238E27FC236}">
                <a16:creationId xmlns:a16="http://schemas.microsoft.com/office/drawing/2014/main" id="{4033771E-37EF-2913-FF1D-1C746FD9C05D}"/>
              </a:ext>
            </a:extLst>
          </p:cNvPr>
          <p:cNvSpPr>
            <a:spLocks noGrp="1"/>
          </p:cNvSpPr>
          <p:nvPr>
            <p:ph type="sldNum" sz="quarter" idx="5"/>
          </p:nvPr>
        </p:nvSpPr>
        <p:spPr/>
        <p:txBody>
          <a:bodyPr/>
          <a:lstStyle/>
          <a:p>
            <a:fld id="{32F9F603-1C3D-4282-A126-C2403FB1CBBF}" type="slidenum">
              <a:rPr lang="en-US" smtClean="0"/>
              <a:t>1</a:t>
            </a:fld>
            <a:endParaRPr lang="en-US"/>
          </a:p>
        </p:txBody>
      </p:sp>
    </p:spTree>
    <p:extLst>
      <p:ext uri="{BB962C8B-B14F-4D97-AF65-F5344CB8AC3E}">
        <p14:creationId xmlns:p14="http://schemas.microsoft.com/office/powerpoint/2010/main" val="42195093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modern messaging systems, it is essential to manage high-throughput and large volumes of messages efficiently. As the demand on systems grows, so does the need for effective strategies to process and handle significant amounts of data without compromising performance or reliability. Key techniques such as batch processing, message partitioning, asynchronous processing, and auto-scaling play crucial roles in optimizing the system to manage increased loads and ensure seamless operation.</a:t>
            </a:r>
          </a:p>
        </p:txBody>
      </p:sp>
      <p:sp>
        <p:nvSpPr>
          <p:cNvPr id="4" name="Slide Number Placeholder 3"/>
          <p:cNvSpPr>
            <a:spLocks noGrp="1"/>
          </p:cNvSpPr>
          <p:nvPr>
            <p:ph type="sldNum" sz="quarter" idx="5"/>
          </p:nvPr>
        </p:nvSpPr>
        <p:spPr/>
        <p:txBody>
          <a:bodyPr/>
          <a:lstStyle/>
          <a:p>
            <a:fld id="{32F9F603-1C3D-4282-A126-C2403FB1CBBF}" type="slidenum">
              <a:rPr lang="en-US" smtClean="0"/>
              <a:t>10</a:t>
            </a:fld>
            <a:endParaRPr lang="en-US"/>
          </a:p>
        </p:txBody>
      </p:sp>
    </p:spTree>
    <p:extLst>
      <p:ext uri="{BB962C8B-B14F-4D97-AF65-F5344CB8AC3E}">
        <p14:creationId xmlns:p14="http://schemas.microsoft.com/office/powerpoint/2010/main" val="237142495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Batch Processing</a:t>
            </a:r>
            <a:r>
              <a:rPr lang="en-US" b="0" dirty="0"/>
              <a:t>: Aggregate multiple messages into batches and process them together to improve efficiency and throughput.</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11</a:t>
            </a:fld>
            <a:endParaRPr lang="en-US"/>
          </a:p>
        </p:txBody>
      </p:sp>
    </p:spTree>
    <p:extLst>
      <p:ext uri="{BB962C8B-B14F-4D97-AF65-F5344CB8AC3E}">
        <p14:creationId xmlns:p14="http://schemas.microsoft.com/office/powerpoint/2010/main" val="3739729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Message Partitioning</a:t>
            </a:r>
            <a:r>
              <a:rPr lang="en-US" b="0" dirty="0"/>
              <a:t>: Divide messages into partitions based on attributes, allowing parallel processing and reducing bottlenecks.</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12</a:t>
            </a:fld>
            <a:endParaRPr lang="en-US"/>
          </a:p>
        </p:txBody>
      </p:sp>
    </p:spTree>
    <p:extLst>
      <p:ext uri="{BB962C8B-B14F-4D97-AF65-F5344CB8AC3E}">
        <p14:creationId xmlns:p14="http://schemas.microsoft.com/office/powerpoint/2010/main" val="20388955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Asynchronous Processing</a:t>
            </a:r>
            <a:r>
              <a:rPr lang="en-US" b="0" dirty="0"/>
              <a:t>: Decouple message production and consumption, allowing the system to handle high message rates without blocking.</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13</a:t>
            </a:fld>
            <a:endParaRPr lang="en-US"/>
          </a:p>
        </p:txBody>
      </p:sp>
    </p:spTree>
    <p:extLst>
      <p:ext uri="{BB962C8B-B14F-4D97-AF65-F5344CB8AC3E}">
        <p14:creationId xmlns:p14="http://schemas.microsoft.com/office/powerpoint/2010/main" val="16861351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Auto-Scaling</a:t>
            </a:r>
            <a:r>
              <a:rPr lang="en-US" b="0" dirty="0"/>
              <a:t>: Automatically adjust the number of instances or resources based on the current load, ensuring that the system can handle fluctuating traffic.</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14</a:t>
            </a:fld>
            <a:endParaRPr lang="en-US"/>
          </a:p>
        </p:txBody>
      </p:sp>
    </p:spTree>
    <p:extLst>
      <p:ext uri="{BB962C8B-B14F-4D97-AF65-F5344CB8AC3E}">
        <p14:creationId xmlns:p14="http://schemas.microsoft.com/office/powerpoint/2010/main" val="245914215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2C41B7-DDB4-81B2-F261-565434063C0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66DF0E15-8E45-4553-BCCE-DA2CF78D8D5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BFD396-265D-2424-BE59-5C55A9984D24}"/>
              </a:ext>
            </a:extLst>
          </p:cNvPr>
          <p:cNvSpPr>
            <a:spLocks noGrp="1"/>
          </p:cNvSpPr>
          <p:nvPr>
            <p:ph type="body" idx="1"/>
          </p:nvPr>
        </p:nvSpPr>
        <p:spPr/>
        <p:txBody>
          <a:bodyPr/>
          <a:lstStyle/>
          <a:p>
            <a:r>
              <a:rPr lang="en-US" b="1" dirty="0"/>
              <a:t>Horizontal and Vertical Scaling</a:t>
            </a:r>
            <a:r>
              <a:rPr lang="en-US" b="0" dirty="0"/>
              <a:t>: Increase capacity through additional instances or resource upgrades.</a:t>
            </a:r>
          </a:p>
          <a:p>
            <a:endParaRPr lang="en-US" b="0" dirty="0"/>
          </a:p>
          <a:p>
            <a:r>
              <a:rPr lang="en-US" b="1" dirty="0"/>
              <a:t>Load Balancing Techniques</a:t>
            </a:r>
            <a:r>
              <a:rPr lang="en-US" b="0" dirty="0"/>
              <a:t>: Use strategies like round robin, weighted round robin, least connections, and content-based routing to distribute messages.</a:t>
            </a:r>
          </a:p>
          <a:p>
            <a:endParaRPr lang="en-US" b="0" dirty="0"/>
          </a:p>
          <a:p>
            <a:r>
              <a:rPr lang="en-US" b="1" dirty="0"/>
              <a:t>High-Throughput Strategies</a:t>
            </a:r>
            <a:r>
              <a:rPr lang="en-US" b="0" dirty="0"/>
              <a:t>: Implement batch processing, messaging partitioning, asynchronous processing, and auto-scaling to handle large volumes of messages.</a:t>
            </a:r>
            <a:endParaRPr lang="en-US" b="1" dirty="0"/>
          </a:p>
        </p:txBody>
      </p:sp>
      <p:sp>
        <p:nvSpPr>
          <p:cNvPr id="4" name="Slide Number Placeholder 3">
            <a:extLst>
              <a:ext uri="{FF2B5EF4-FFF2-40B4-BE49-F238E27FC236}">
                <a16:creationId xmlns:a16="http://schemas.microsoft.com/office/drawing/2014/main" id="{3A5D671D-9CC0-7745-6CDC-C006F3BE8C8A}"/>
              </a:ext>
            </a:extLst>
          </p:cNvPr>
          <p:cNvSpPr>
            <a:spLocks noGrp="1"/>
          </p:cNvSpPr>
          <p:nvPr>
            <p:ph type="sldNum" sz="quarter" idx="5"/>
          </p:nvPr>
        </p:nvSpPr>
        <p:spPr/>
        <p:txBody>
          <a:bodyPr/>
          <a:lstStyle/>
          <a:p>
            <a:fld id="{32F9F603-1C3D-4282-A126-C2403FB1CBBF}" type="slidenum">
              <a:rPr lang="en-US" smtClean="0"/>
              <a:t>15</a:t>
            </a:fld>
            <a:endParaRPr lang="en-US"/>
          </a:p>
        </p:txBody>
      </p:sp>
    </p:spTree>
    <p:extLst>
      <p:ext uri="{BB962C8B-B14F-4D97-AF65-F5344CB8AC3E}">
        <p14:creationId xmlns:p14="http://schemas.microsoft.com/office/powerpoint/2010/main" val="32494495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messaging systems, designing for scalability is crucial to handle increasing loads and ensure consistent performance. Horizontal scaling involves adding more instance or nodes to distribute the load, while vertical scaling focuses on enhancing the capacity of individual instances by upgrading their resources. Implementing these scaling strategies allows messaging systems to efficiently manage high volumes of messages and adapt to varying demands.</a:t>
            </a:r>
          </a:p>
        </p:txBody>
      </p:sp>
      <p:sp>
        <p:nvSpPr>
          <p:cNvPr id="4" name="Slide Number Placeholder 3"/>
          <p:cNvSpPr>
            <a:spLocks noGrp="1"/>
          </p:cNvSpPr>
          <p:nvPr>
            <p:ph type="sldNum" sz="quarter" idx="5"/>
          </p:nvPr>
        </p:nvSpPr>
        <p:spPr/>
        <p:txBody>
          <a:bodyPr/>
          <a:lstStyle/>
          <a:p>
            <a:fld id="{32F9F603-1C3D-4282-A126-C2403FB1CBBF}" type="slidenum">
              <a:rPr lang="en-US" smtClean="0"/>
              <a:t>2</a:t>
            </a:fld>
            <a:endParaRPr lang="en-US"/>
          </a:p>
        </p:txBody>
      </p:sp>
    </p:spTree>
    <p:extLst>
      <p:ext uri="{BB962C8B-B14F-4D97-AF65-F5344CB8AC3E}">
        <p14:creationId xmlns:p14="http://schemas.microsoft.com/office/powerpoint/2010/main" val="28008353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u="none" dirty="0"/>
              <a:t>Increase the capacity of the messaging system by adding more instances or nodes.</a:t>
            </a:r>
          </a:p>
          <a:p>
            <a:endParaRPr lang="en-US" b="0" u="none" dirty="0"/>
          </a:p>
          <a:p>
            <a:r>
              <a:rPr lang="en-US" b="1" u="sng" dirty="0"/>
              <a:t>Techniques</a:t>
            </a:r>
            <a:endParaRPr lang="en-US" b="0" u="none" dirty="0"/>
          </a:p>
          <a:p>
            <a:pPr marL="171450" indent="-171450">
              <a:buFont typeface="Arial" panose="020B0604020202020204" pitchFamily="34" charset="0"/>
              <a:buChar char="•"/>
            </a:pPr>
            <a:r>
              <a:rPr lang="en-US" b="1" u="none" dirty="0"/>
              <a:t>Load Balancers</a:t>
            </a:r>
            <a:r>
              <a:rPr lang="en-US" b="0" u="none" dirty="0"/>
              <a:t>: Distribute incoming messages evenly across multiple instances to avoid overloading any single node.</a:t>
            </a:r>
          </a:p>
          <a:p>
            <a:pPr marL="171450" indent="-171450">
              <a:buFont typeface="Arial" panose="020B0604020202020204" pitchFamily="34" charset="0"/>
              <a:buChar char="•"/>
            </a:pPr>
            <a:r>
              <a:rPr lang="en-US" b="1" u="none" dirty="0"/>
              <a:t>Sharding</a:t>
            </a:r>
            <a:r>
              <a:rPr lang="en-US" b="0" u="none" dirty="0"/>
              <a:t>: Partition messages across different nodes based on specific criteria (e.g., message attributes).</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Enhances the system’s ability to handle a large number of messages and increases fault tolerance.</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3</a:t>
            </a:fld>
            <a:endParaRPr lang="en-US"/>
          </a:p>
        </p:txBody>
      </p:sp>
    </p:spTree>
    <p:extLst>
      <p:ext uri="{BB962C8B-B14F-4D97-AF65-F5344CB8AC3E}">
        <p14:creationId xmlns:p14="http://schemas.microsoft.com/office/powerpoint/2010/main" val="4702392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Increase the capacity of individual instances by adding more resources (CPU, memory, storage).</a:t>
            </a:r>
          </a:p>
          <a:p>
            <a:endParaRPr lang="en-US" dirty="0"/>
          </a:p>
          <a:p>
            <a:r>
              <a:rPr lang="en-US" b="1" u="sng" dirty="0"/>
              <a:t>Techniques</a:t>
            </a:r>
            <a:endParaRPr lang="en-US" b="0" u="none" dirty="0"/>
          </a:p>
          <a:p>
            <a:pPr marL="171450" indent="-171450">
              <a:buFont typeface="Arial" panose="020B0604020202020204" pitchFamily="34" charset="0"/>
              <a:buChar char="•"/>
            </a:pPr>
            <a:r>
              <a:rPr lang="en-US" b="1" u="none" dirty="0"/>
              <a:t>Resource Optimization</a:t>
            </a:r>
            <a:r>
              <a:rPr lang="en-US" b="0" u="none" dirty="0"/>
              <a:t>: Optimize the use of resources to improve performance and handle increased loads.</a:t>
            </a:r>
          </a:p>
          <a:p>
            <a:pPr marL="171450" indent="-171450">
              <a:buFont typeface="Arial" panose="020B0604020202020204" pitchFamily="34" charset="0"/>
              <a:buChar char="•"/>
            </a:pPr>
            <a:r>
              <a:rPr lang="en-US" b="1" u="none" dirty="0"/>
              <a:t>Scaling Up</a:t>
            </a:r>
            <a:r>
              <a:rPr lang="en-US" b="0" u="none" dirty="0"/>
              <a:t>: Upgrade existing hardware or virtual machine specifications.</a:t>
            </a:r>
          </a:p>
          <a:p>
            <a:pPr marL="171450" indent="-171450">
              <a:buFont typeface="Arial" panose="020B0604020202020204" pitchFamily="34" charset="0"/>
              <a:buChar char="•"/>
            </a:pPr>
            <a:endParaRPr lang="en-US" b="0" u="none" dirty="0"/>
          </a:p>
          <a:p>
            <a:pPr marL="0" indent="0">
              <a:buFont typeface="Arial" panose="020B0604020202020204" pitchFamily="34" charset="0"/>
              <a:buNone/>
            </a:pPr>
            <a:r>
              <a:rPr lang="en-US" b="1" u="sng" dirty="0"/>
              <a:t>Benefits</a:t>
            </a:r>
            <a:endParaRPr lang="en-US" b="0" u="none" dirty="0"/>
          </a:p>
          <a:p>
            <a:pPr marL="0" indent="0">
              <a:buFont typeface="Arial" panose="020B0604020202020204" pitchFamily="34" charset="0"/>
              <a:buNone/>
            </a:pPr>
            <a:r>
              <a:rPr lang="en-US" b="0" u="none" dirty="0"/>
              <a:t>Improves the performance of individual instances without the need for additional infrastructure.</a:t>
            </a:r>
            <a:endParaRPr lang="en-US" b="1" u="sng" dirty="0"/>
          </a:p>
        </p:txBody>
      </p:sp>
      <p:sp>
        <p:nvSpPr>
          <p:cNvPr id="4" name="Slide Number Placeholder 3"/>
          <p:cNvSpPr>
            <a:spLocks noGrp="1"/>
          </p:cNvSpPr>
          <p:nvPr>
            <p:ph type="sldNum" sz="quarter" idx="5"/>
          </p:nvPr>
        </p:nvSpPr>
        <p:spPr/>
        <p:txBody>
          <a:bodyPr/>
          <a:lstStyle/>
          <a:p>
            <a:fld id="{32F9F603-1C3D-4282-A126-C2403FB1CBBF}" type="slidenum">
              <a:rPr lang="en-US" smtClean="0"/>
              <a:t>4</a:t>
            </a:fld>
            <a:endParaRPr lang="en-US"/>
          </a:p>
        </p:txBody>
      </p:sp>
    </p:spTree>
    <p:extLst>
      <p:ext uri="{BB962C8B-B14F-4D97-AF65-F5344CB8AC3E}">
        <p14:creationId xmlns:p14="http://schemas.microsoft.com/office/powerpoint/2010/main" val="56780214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Load balancing is essential for distributing incoming messages evenly across multiple instances or nodes in a messaging system. By implementing effective load balancing techniques, we can prevent overloading any single component, optimize resource utilization, and ensure consistent performance and reliability.</a:t>
            </a:r>
          </a:p>
        </p:txBody>
      </p:sp>
      <p:sp>
        <p:nvSpPr>
          <p:cNvPr id="4" name="Slide Number Placeholder 3"/>
          <p:cNvSpPr>
            <a:spLocks noGrp="1"/>
          </p:cNvSpPr>
          <p:nvPr>
            <p:ph type="sldNum" sz="quarter" idx="5"/>
          </p:nvPr>
        </p:nvSpPr>
        <p:spPr/>
        <p:txBody>
          <a:bodyPr/>
          <a:lstStyle/>
          <a:p>
            <a:fld id="{32F9F603-1C3D-4282-A126-C2403FB1CBBF}" type="slidenum">
              <a:rPr lang="en-US" smtClean="0"/>
              <a:t>5</a:t>
            </a:fld>
            <a:endParaRPr lang="en-US"/>
          </a:p>
        </p:txBody>
      </p:sp>
    </p:spTree>
    <p:extLst>
      <p:ext uri="{BB962C8B-B14F-4D97-AF65-F5344CB8AC3E}">
        <p14:creationId xmlns:p14="http://schemas.microsoft.com/office/powerpoint/2010/main" val="20945174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Round Robin</a:t>
            </a:r>
            <a:r>
              <a:rPr lang="en-US" b="0" dirty="0"/>
              <a:t>: Distributes messages equally among available nodes, ensuring even load distribution.</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6</a:t>
            </a:fld>
            <a:endParaRPr lang="en-US"/>
          </a:p>
        </p:txBody>
      </p:sp>
    </p:spTree>
    <p:extLst>
      <p:ext uri="{BB962C8B-B14F-4D97-AF65-F5344CB8AC3E}">
        <p14:creationId xmlns:p14="http://schemas.microsoft.com/office/powerpoint/2010/main" val="12478050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Weighted Round Robin</a:t>
            </a:r>
            <a:r>
              <a:rPr lang="en-US" b="0" dirty="0"/>
              <a:t>: Assigns different weights to nodes based on their capacity or performance, distributing messages </a:t>
            </a:r>
            <a:r>
              <a:rPr lang="en-US" b="0" dirty="0" err="1"/>
              <a:t>proportionaly</a:t>
            </a:r>
            <a:r>
              <a:rPr lang="en-US" b="0" dirty="0"/>
              <a:t>.</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7</a:t>
            </a:fld>
            <a:endParaRPr lang="en-US"/>
          </a:p>
        </p:txBody>
      </p:sp>
    </p:spTree>
    <p:extLst>
      <p:ext uri="{BB962C8B-B14F-4D97-AF65-F5344CB8AC3E}">
        <p14:creationId xmlns:p14="http://schemas.microsoft.com/office/powerpoint/2010/main" val="32439846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Least Connections</a:t>
            </a:r>
            <a:r>
              <a:rPr lang="en-US" b="0" dirty="0"/>
              <a:t>: Routes messages to the node with the fewest active connections, optimizing resource utilization.</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8</a:t>
            </a:fld>
            <a:endParaRPr lang="en-US"/>
          </a:p>
        </p:txBody>
      </p:sp>
    </p:spTree>
    <p:extLst>
      <p:ext uri="{BB962C8B-B14F-4D97-AF65-F5344CB8AC3E}">
        <p14:creationId xmlns:p14="http://schemas.microsoft.com/office/powerpoint/2010/main" val="20803053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Content-Based Routing</a:t>
            </a:r>
            <a:r>
              <a:rPr lang="en-US" b="0" dirty="0"/>
              <a:t>: Distributes messages based on their content, ensuring that related messages are processed together.</a:t>
            </a:r>
            <a:endParaRPr lang="en-US" b="1" dirty="0"/>
          </a:p>
        </p:txBody>
      </p:sp>
      <p:sp>
        <p:nvSpPr>
          <p:cNvPr id="4" name="Slide Number Placeholder 3"/>
          <p:cNvSpPr>
            <a:spLocks noGrp="1"/>
          </p:cNvSpPr>
          <p:nvPr>
            <p:ph type="sldNum" sz="quarter" idx="5"/>
          </p:nvPr>
        </p:nvSpPr>
        <p:spPr/>
        <p:txBody>
          <a:bodyPr/>
          <a:lstStyle/>
          <a:p>
            <a:fld id="{32F9F603-1C3D-4282-A126-C2403FB1CBBF}" type="slidenum">
              <a:rPr lang="en-US" smtClean="0"/>
              <a:t>9</a:t>
            </a:fld>
            <a:endParaRPr lang="en-US"/>
          </a:p>
        </p:txBody>
      </p:sp>
    </p:spTree>
    <p:extLst>
      <p:ext uri="{BB962C8B-B14F-4D97-AF65-F5344CB8AC3E}">
        <p14:creationId xmlns:p14="http://schemas.microsoft.com/office/powerpoint/2010/main" val="307378679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60043B-6224-465D-0F7B-4852EE2CA50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8579079-944B-0095-130F-3278D6BDA563}"/>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Tree>
    <p:extLst>
      <p:ext uri="{BB962C8B-B14F-4D97-AF65-F5344CB8AC3E}">
        <p14:creationId xmlns:p14="http://schemas.microsoft.com/office/powerpoint/2010/main" val="338266783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239053471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alphaModFix amt="50000"/>
            <a:lum/>
          </a:blip>
          <a:srcRect/>
          <a:stretch>
            <a:fillRect t="-1000" b="-1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3224046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A30CA-596E-9F1D-F9FF-940D0F445A8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83C9D81-DD48-8ACD-F4AE-ACB15ED02B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977065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bg>
      <p:bgPr>
        <a:blipFill dpi="0" rotWithShape="1">
          <a:blip r:embed="rId2">
            <a:alphaModFix amt="40000"/>
            <a:lum/>
          </a:blip>
          <a:srcRect/>
          <a:stretch>
            <a:fillRect t="-1000" b="-1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98EAEC-B95C-65BC-4502-7D97E3C0AF7E}"/>
              </a:ext>
            </a:extLst>
          </p:cNvPr>
          <p:cNvSpPr>
            <a:spLocks noGrp="1"/>
          </p:cNvSpPr>
          <p:nvPr>
            <p:ph type="title"/>
          </p:nvPr>
        </p:nvSpPr>
        <p:spPr>
          <a:xfrm>
            <a:off x="831850" y="1709738"/>
            <a:ext cx="10515600" cy="2852737"/>
          </a:xfrm>
        </p:spPr>
        <p:txBody>
          <a:bodyPr anchor="b"/>
          <a:lstStyle>
            <a:lvl1pPr>
              <a:defRPr sz="6000">
                <a:solidFill>
                  <a:srgbClr val="DC2626"/>
                </a:solidFill>
              </a:defRPr>
            </a:lvl1pPr>
          </a:lstStyle>
          <a:p>
            <a:r>
              <a:rPr lang="en-US" dirty="0"/>
              <a:t>Click to edit Master title style</a:t>
            </a:r>
          </a:p>
        </p:txBody>
      </p:sp>
      <p:sp>
        <p:nvSpPr>
          <p:cNvPr id="3" name="Text Placeholder 2">
            <a:extLst>
              <a:ext uri="{FF2B5EF4-FFF2-40B4-BE49-F238E27FC236}">
                <a16:creationId xmlns:a16="http://schemas.microsoft.com/office/drawing/2014/main" id="{E366EA22-1829-9873-41BB-2AC84387A13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Tree>
    <p:extLst>
      <p:ext uri="{BB962C8B-B14F-4D97-AF65-F5344CB8AC3E}">
        <p14:creationId xmlns:p14="http://schemas.microsoft.com/office/powerpoint/2010/main" val="418339862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99A05-1D32-B2BB-6DFD-5E8D0587F0C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DA0B571-2A63-6AAB-43A9-38283417290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8B7DC5E-E2D6-9942-3C2B-7BD7FDAB63B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4443959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1669A1-55DC-DC50-87BF-D5BDB70AC27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77CA8FD-8E4B-DC37-0FA9-9CCB5049C2D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FA4DE6B-8608-EC30-2A21-442ED52D53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D871EC2-6478-BAB1-9AFA-F035937619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6B5CAE-6CFF-DF5F-15F6-D2944FD798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31880934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EBE317-2F3D-7689-9B75-7823A6F4AE74}"/>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043057412"/>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59853674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42F2DC-633B-7099-E55B-E7F0C97D429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CDDF66C9-99F8-1F9A-FB0F-D6209572404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47B37DD-B752-0452-3037-99E6CF38BE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301058407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01AB9-C489-81EE-3666-C42F2F15461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7CC6C9B-AD44-2D57-249F-B432EA50061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405DCE6-1C6A-6470-4FD9-96DCECE492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Tree>
    <p:extLst>
      <p:ext uri="{BB962C8B-B14F-4D97-AF65-F5344CB8AC3E}">
        <p14:creationId xmlns:p14="http://schemas.microsoft.com/office/powerpoint/2010/main" val="259006847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11.xml"/><Relationship Id="rId1"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A2473602-DAB9-2CE3-D538-F5E54C45D20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8CFA6F94-FC8D-2818-E06B-1C1361394C2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a:extLst>
              <a:ext uri="{FF2B5EF4-FFF2-40B4-BE49-F238E27FC236}">
                <a16:creationId xmlns:a16="http://schemas.microsoft.com/office/drawing/2014/main" id="{A0050781-B5CD-B274-A77F-5FEF2B5DDEF1}"/>
              </a:ext>
            </a:extLst>
          </p:cNvPr>
          <p:cNvSpPr txBox="1"/>
          <p:nvPr userDrawn="1"/>
        </p:nvSpPr>
        <p:spPr>
          <a:xfrm>
            <a:off x="3494649" y="6437735"/>
            <a:ext cx="5195013" cy="276999"/>
          </a:xfrm>
          <a:prstGeom prst="rect">
            <a:avLst/>
          </a:prstGeom>
          <a:noFill/>
        </p:spPr>
        <p:txBody>
          <a:bodyPr wrap="none" rtlCol="0">
            <a:spAutoFit/>
          </a:bodyPr>
          <a:lstStyle/>
          <a:p>
            <a:pPr algn="ctr"/>
            <a:r>
              <a:rPr lang="en-US" sz="1200" b="1" kern="1200" dirty="0">
                <a:solidFill>
                  <a:srgbClr val="6B7280"/>
                </a:solidFill>
                <a:latin typeface="+mn-lt"/>
                <a:ea typeface="+mn-ea"/>
                <a:cs typeface="+mn-cs"/>
              </a:rPr>
              <a:t>Unlock the Power of Messaging Patterns: Fundamentals of Messaging Patterns</a:t>
            </a:r>
          </a:p>
        </p:txBody>
      </p:sp>
    </p:spTree>
    <p:extLst>
      <p:ext uri="{BB962C8B-B14F-4D97-AF65-F5344CB8AC3E}">
        <p14:creationId xmlns:p14="http://schemas.microsoft.com/office/powerpoint/2010/main" val="280272341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rgbClr val="1E3A8A"/>
          </a:solidFill>
          <a:latin typeface="Kamerik205 8" panose="020B08030306000200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94843"/>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94843"/>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94843"/>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94843"/>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933326732"/>
      </p:ext>
    </p:extLst>
  </p:cSld>
  <p:clrMap bg1="lt1" tx1="dk1" bg2="lt2" tx2="dk2" accent1="accent1" accent2="accent2" accent3="accent3" accent4="accent4" accent5="accent5" accent6="accent6" hlink="hlink" folHlink="folHlink"/>
  <p:sldLayoutIdLst>
    <p:sldLayoutId id="2147483659" r:id="rId1"/>
    <p:sldLayoutId id="2147483660" r:id="rId2"/>
  </p:sldLayoutIdLst>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8B2689-2457-50E3-9A78-6E89891C1A5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2792481-A97E-BFE4-9BC8-67E6293E27BE}"/>
              </a:ext>
            </a:extLst>
          </p:cNvPr>
          <p:cNvSpPr>
            <a:spLocks noGrp="1"/>
          </p:cNvSpPr>
          <p:nvPr>
            <p:ph type="title"/>
          </p:nvPr>
        </p:nvSpPr>
        <p:spPr/>
        <p:txBody>
          <a:bodyPr/>
          <a:lstStyle/>
          <a:p>
            <a:r>
              <a:rPr lang="en-US" dirty="0"/>
              <a:t>Scalability</a:t>
            </a:r>
          </a:p>
        </p:txBody>
      </p:sp>
      <p:sp>
        <p:nvSpPr>
          <p:cNvPr id="3" name="Text Placeholder 2">
            <a:extLst>
              <a:ext uri="{FF2B5EF4-FFF2-40B4-BE49-F238E27FC236}">
                <a16:creationId xmlns:a16="http://schemas.microsoft.com/office/drawing/2014/main" id="{F5B142CA-C9BB-DA0E-39BA-FDD16ECE075D}"/>
              </a:ext>
            </a:extLst>
          </p:cNvPr>
          <p:cNvSpPr>
            <a:spLocks noGrp="1"/>
          </p:cNvSpPr>
          <p:nvPr>
            <p:ph type="body" idx="1"/>
          </p:nvPr>
        </p:nvSpPr>
        <p:spPr/>
        <p:txBody>
          <a:bodyPr/>
          <a:lstStyle/>
          <a:p>
            <a:r>
              <a:rPr lang="en-US" dirty="0">
                <a:solidFill>
                  <a:srgbClr val="094843"/>
                </a:solidFill>
              </a:rPr>
              <a:t>Design Considerations</a:t>
            </a:r>
          </a:p>
        </p:txBody>
      </p:sp>
    </p:spTree>
    <p:extLst>
      <p:ext uri="{BB962C8B-B14F-4D97-AF65-F5344CB8AC3E}">
        <p14:creationId xmlns:p14="http://schemas.microsoft.com/office/powerpoint/2010/main" val="155185643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9197EE-9558-ADD5-650B-ECB268CF44F3}"/>
              </a:ext>
            </a:extLst>
          </p:cNvPr>
          <p:cNvSpPr>
            <a:spLocks noGrp="1"/>
          </p:cNvSpPr>
          <p:nvPr>
            <p:ph type="title"/>
          </p:nvPr>
        </p:nvSpPr>
        <p:spPr/>
        <p:txBody>
          <a:bodyPr>
            <a:normAutofit fontScale="90000"/>
          </a:bodyPr>
          <a:lstStyle/>
          <a:p>
            <a:r>
              <a:rPr lang="en-US" dirty="0"/>
              <a:t>Strategies for Handling High-Throughput and Large Volumes of Messages</a:t>
            </a:r>
          </a:p>
        </p:txBody>
      </p:sp>
      <p:pic>
        <p:nvPicPr>
          <p:cNvPr id="5" name="Content Placeholder 4">
            <a:extLst>
              <a:ext uri="{FF2B5EF4-FFF2-40B4-BE49-F238E27FC236}">
                <a16:creationId xmlns:a16="http://schemas.microsoft.com/office/drawing/2014/main" id="{25A76F4C-CE84-4A9A-2481-4AABEAABE35F}"/>
              </a:ext>
            </a:extLst>
          </p:cNvPr>
          <p:cNvPicPr>
            <a:picLocks noGrp="1" noChangeAspect="1"/>
          </p:cNvPicPr>
          <p:nvPr>
            <p:ph idx="1"/>
          </p:nvPr>
        </p:nvPicPr>
        <p:blipFill>
          <a:blip r:embed="rId3"/>
          <a:stretch>
            <a:fillRect/>
          </a:stretch>
        </p:blipFill>
        <p:spPr>
          <a:xfrm>
            <a:off x="838200" y="2233966"/>
            <a:ext cx="10515600" cy="3534655"/>
          </a:xfrm>
        </p:spPr>
      </p:pic>
    </p:spTree>
    <p:extLst>
      <p:ext uri="{BB962C8B-B14F-4D97-AF65-F5344CB8AC3E}">
        <p14:creationId xmlns:p14="http://schemas.microsoft.com/office/powerpoint/2010/main" val="424634857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1B9D73-044B-F730-7566-434F3D29B4A9}"/>
              </a:ext>
            </a:extLst>
          </p:cNvPr>
          <p:cNvSpPr>
            <a:spLocks noGrp="1"/>
          </p:cNvSpPr>
          <p:nvPr>
            <p:ph type="title"/>
          </p:nvPr>
        </p:nvSpPr>
        <p:spPr/>
        <p:txBody>
          <a:bodyPr>
            <a:normAutofit fontScale="90000"/>
          </a:bodyPr>
          <a:lstStyle/>
          <a:p>
            <a:r>
              <a:rPr lang="en-US" dirty="0"/>
              <a:t>Strategies for Handling High-Throughput and Large Volumes of Messages</a:t>
            </a:r>
          </a:p>
        </p:txBody>
      </p:sp>
      <p:pic>
        <p:nvPicPr>
          <p:cNvPr id="6" name="Content Placeholder 5">
            <a:extLst>
              <a:ext uri="{FF2B5EF4-FFF2-40B4-BE49-F238E27FC236}">
                <a16:creationId xmlns:a16="http://schemas.microsoft.com/office/drawing/2014/main" id="{B40B955E-55D3-727A-E2EA-CD7DCD34263B}"/>
              </a:ext>
            </a:extLst>
          </p:cNvPr>
          <p:cNvPicPr>
            <a:picLocks noGrp="1" noChangeAspect="1"/>
          </p:cNvPicPr>
          <p:nvPr>
            <p:ph sz="half" idx="1"/>
          </p:nvPr>
        </p:nvPicPr>
        <p:blipFill>
          <a:blip r:embed="rId3"/>
          <a:stretch>
            <a:fillRect/>
          </a:stretch>
        </p:blipFill>
        <p:spPr>
          <a:xfrm>
            <a:off x="838200" y="3130437"/>
            <a:ext cx="5181600" cy="1741714"/>
          </a:xfrm>
        </p:spPr>
      </p:pic>
      <p:sp>
        <p:nvSpPr>
          <p:cNvPr id="7" name="Rectangle: Rounded Corners 6">
            <a:extLst>
              <a:ext uri="{FF2B5EF4-FFF2-40B4-BE49-F238E27FC236}">
                <a16:creationId xmlns:a16="http://schemas.microsoft.com/office/drawing/2014/main" id="{4E3796D9-4EEF-AB9F-D1CC-A44C6EED9CB2}"/>
              </a:ext>
            </a:extLst>
          </p:cNvPr>
          <p:cNvSpPr/>
          <p:nvPr/>
        </p:nvSpPr>
        <p:spPr>
          <a:xfrm>
            <a:off x="6964680" y="194173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Batch Processing</a:t>
            </a:r>
          </a:p>
        </p:txBody>
      </p:sp>
    </p:spTree>
    <p:extLst>
      <p:ext uri="{BB962C8B-B14F-4D97-AF65-F5344CB8AC3E}">
        <p14:creationId xmlns:p14="http://schemas.microsoft.com/office/powerpoint/2010/main" val="324880606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53492F-4DFE-B92C-EB3A-C638D7801CB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3A2175A-209D-D3CA-B726-529EF2DBC8E4}"/>
              </a:ext>
            </a:extLst>
          </p:cNvPr>
          <p:cNvSpPr>
            <a:spLocks noGrp="1"/>
          </p:cNvSpPr>
          <p:nvPr>
            <p:ph type="title"/>
          </p:nvPr>
        </p:nvSpPr>
        <p:spPr/>
        <p:txBody>
          <a:bodyPr>
            <a:normAutofit fontScale="90000"/>
          </a:bodyPr>
          <a:lstStyle/>
          <a:p>
            <a:r>
              <a:rPr lang="en-US" dirty="0"/>
              <a:t>Strategies for Handling High-Throughput and Large Volumes of Messages</a:t>
            </a:r>
          </a:p>
        </p:txBody>
      </p:sp>
      <p:pic>
        <p:nvPicPr>
          <p:cNvPr id="6" name="Content Placeholder 5">
            <a:extLst>
              <a:ext uri="{FF2B5EF4-FFF2-40B4-BE49-F238E27FC236}">
                <a16:creationId xmlns:a16="http://schemas.microsoft.com/office/drawing/2014/main" id="{02AE49D4-362C-5D98-F980-E450EF39F315}"/>
              </a:ext>
            </a:extLst>
          </p:cNvPr>
          <p:cNvPicPr>
            <a:picLocks noGrp="1" noChangeAspect="1"/>
          </p:cNvPicPr>
          <p:nvPr>
            <p:ph sz="half" idx="1"/>
          </p:nvPr>
        </p:nvPicPr>
        <p:blipFill>
          <a:blip r:embed="rId3"/>
          <a:stretch>
            <a:fillRect/>
          </a:stretch>
        </p:blipFill>
        <p:spPr>
          <a:xfrm>
            <a:off x="838200" y="3130437"/>
            <a:ext cx="5181600" cy="1741714"/>
          </a:xfrm>
        </p:spPr>
      </p:pic>
      <p:sp>
        <p:nvSpPr>
          <p:cNvPr id="7" name="Rectangle: Rounded Corners 6">
            <a:extLst>
              <a:ext uri="{FF2B5EF4-FFF2-40B4-BE49-F238E27FC236}">
                <a16:creationId xmlns:a16="http://schemas.microsoft.com/office/drawing/2014/main" id="{3C26FA8C-F83F-8CA7-1F45-6AD06ABC4BD9}"/>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Batch Processing</a:t>
            </a:r>
          </a:p>
        </p:txBody>
      </p:sp>
      <p:sp>
        <p:nvSpPr>
          <p:cNvPr id="8" name="Rectangle: Rounded Corners 7">
            <a:extLst>
              <a:ext uri="{FF2B5EF4-FFF2-40B4-BE49-F238E27FC236}">
                <a16:creationId xmlns:a16="http://schemas.microsoft.com/office/drawing/2014/main" id="{E94205C6-3A38-52BE-AF8A-C0A4175CE844}"/>
              </a:ext>
            </a:extLst>
          </p:cNvPr>
          <p:cNvSpPr/>
          <p:nvPr/>
        </p:nvSpPr>
        <p:spPr>
          <a:xfrm>
            <a:off x="6964680" y="305425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Message Partitioning</a:t>
            </a:r>
          </a:p>
        </p:txBody>
      </p:sp>
    </p:spTree>
    <p:extLst>
      <p:ext uri="{BB962C8B-B14F-4D97-AF65-F5344CB8AC3E}">
        <p14:creationId xmlns:p14="http://schemas.microsoft.com/office/powerpoint/2010/main" val="350194854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07CA650-9091-A966-7E1C-8CE45334AEC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AD92ED-8C6D-60C2-763D-7D9DAD47A39C}"/>
              </a:ext>
            </a:extLst>
          </p:cNvPr>
          <p:cNvSpPr>
            <a:spLocks noGrp="1"/>
          </p:cNvSpPr>
          <p:nvPr>
            <p:ph type="title"/>
          </p:nvPr>
        </p:nvSpPr>
        <p:spPr/>
        <p:txBody>
          <a:bodyPr>
            <a:normAutofit fontScale="90000"/>
          </a:bodyPr>
          <a:lstStyle/>
          <a:p>
            <a:r>
              <a:rPr lang="en-US" dirty="0"/>
              <a:t>Strategies for Handling High-Throughput and Large Volumes of Messages</a:t>
            </a:r>
          </a:p>
        </p:txBody>
      </p:sp>
      <p:pic>
        <p:nvPicPr>
          <p:cNvPr id="6" name="Content Placeholder 5">
            <a:extLst>
              <a:ext uri="{FF2B5EF4-FFF2-40B4-BE49-F238E27FC236}">
                <a16:creationId xmlns:a16="http://schemas.microsoft.com/office/drawing/2014/main" id="{D9A80E38-F781-B327-3E7A-8921DD8A737F}"/>
              </a:ext>
            </a:extLst>
          </p:cNvPr>
          <p:cNvPicPr>
            <a:picLocks noGrp="1" noChangeAspect="1"/>
          </p:cNvPicPr>
          <p:nvPr>
            <p:ph sz="half" idx="1"/>
          </p:nvPr>
        </p:nvPicPr>
        <p:blipFill>
          <a:blip r:embed="rId3"/>
          <a:stretch>
            <a:fillRect/>
          </a:stretch>
        </p:blipFill>
        <p:spPr>
          <a:xfrm>
            <a:off x="838200" y="3130437"/>
            <a:ext cx="5181600" cy="1741714"/>
          </a:xfrm>
        </p:spPr>
      </p:pic>
      <p:sp>
        <p:nvSpPr>
          <p:cNvPr id="7" name="Rectangle: Rounded Corners 6">
            <a:extLst>
              <a:ext uri="{FF2B5EF4-FFF2-40B4-BE49-F238E27FC236}">
                <a16:creationId xmlns:a16="http://schemas.microsoft.com/office/drawing/2014/main" id="{1190E86B-5822-AECD-211C-8B6391DB549E}"/>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Batch Processing</a:t>
            </a:r>
          </a:p>
        </p:txBody>
      </p:sp>
      <p:sp>
        <p:nvSpPr>
          <p:cNvPr id="8" name="Rectangle: Rounded Corners 7">
            <a:extLst>
              <a:ext uri="{FF2B5EF4-FFF2-40B4-BE49-F238E27FC236}">
                <a16:creationId xmlns:a16="http://schemas.microsoft.com/office/drawing/2014/main" id="{855997B8-FA9B-351C-C475-BBF0BEE87EAC}"/>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Message Partitioning</a:t>
            </a:r>
          </a:p>
        </p:txBody>
      </p:sp>
      <p:sp>
        <p:nvSpPr>
          <p:cNvPr id="9" name="Rectangle: Rounded Corners 8">
            <a:extLst>
              <a:ext uri="{FF2B5EF4-FFF2-40B4-BE49-F238E27FC236}">
                <a16:creationId xmlns:a16="http://schemas.microsoft.com/office/drawing/2014/main" id="{21805F81-ACCA-E59D-3449-9249EC899EA8}"/>
              </a:ext>
            </a:extLst>
          </p:cNvPr>
          <p:cNvSpPr/>
          <p:nvPr/>
        </p:nvSpPr>
        <p:spPr>
          <a:xfrm>
            <a:off x="6964680" y="416677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Asynchronous Processing</a:t>
            </a:r>
          </a:p>
        </p:txBody>
      </p:sp>
    </p:spTree>
    <p:extLst>
      <p:ext uri="{BB962C8B-B14F-4D97-AF65-F5344CB8AC3E}">
        <p14:creationId xmlns:p14="http://schemas.microsoft.com/office/powerpoint/2010/main" val="317720065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E5EC06-4DF9-B237-8906-26588BC44ED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624C5F5-A4E4-5FEB-FDBB-6F6B5C37652C}"/>
              </a:ext>
            </a:extLst>
          </p:cNvPr>
          <p:cNvSpPr>
            <a:spLocks noGrp="1"/>
          </p:cNvSpPr>
          <p:nvPr>
            <p:ph type="title"/>
          </p:nvPr>
        </p:nvSpPr>
        <p:spPr/>
        <p:txBody>
          <a:bodyPr>
            <a:normAutofit fontScale="90000"/>
          </a:bodyPr>
          <a:lstStyle/>
          <a:p>
            <a:r>
              <a:rPr lang="en-US" dirty="0"/>
              <a:t>Strategies for Handling High-Throughput and Large Volumes of Messages</a:t>
            </a:r>
          </a:p>
        </p:txBody>
      </p:sp>
      <p:pic>
        <p:nvPicPr>
          <p:cNvPr id="6" name="Content Placeholder 5">
            <a:extLst>
              <a:ext uri="{FF2B5EF4-FFF2-40B4-BE49-F238E27FC236}">
                <a16:creationId xmlns:a16="http://schemas.microsoft.com/office/drawing/2014/main" id="{10BA0D70-503B-3F7A-52C2-350D0AC65613}"/>
              </a:ext>
            </a:extLst>
          </p:cNvPr>
          <p:cNvPicPr>
            <a:picLocks noGrp="1" noChangeAspect="1"/>
          </p:cNvPicPr>
          <p:nvPr>
            <p:ph sz="half" idx="1"/>
          </p:nvPr>
        </p:nvPicPr>
        <p:blipFill>
          <a:blip r:embed="rId3"/>
          <a:stretch>
            <a:fillRect/>
          </a:stretch>
        </p:blipFill>
        <p:spPr>
          <a:xfrm>
            <a:off x="838200" y="3130437"/>
            <a:ext cx="5181600" cy="1741714"/>
          </a:xfrm>
        </p:spPr>
      </p:pic>
      <p:sp>
        <p:nvSpPr>
          <p:cNvPr id="7" name="Rectangle: Rounded Corners 6">
            <a:extLst>
              <a:ext uri="{FF2B5EF4-FFF2-40B4-BE49-F238E27FC236}">
                <a16:creationId xmlns:a16="http://schemas.microsoft.com/office/drawing/2014/main" id="{F82DB420-92AA-22A5-BAD2-A8F5C9DB5C88}"/>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Batch Processing</a:t>
            </a:r>
          </a:p>
        </p:txBody>
      </p:sp>
      <p:sp>
        <p:nvSpPr>
          <p:cNvPr id="8" name="Rectangle: Rounded Corners 7">
            <a:extLst>
              <a:ext uri="{FF2B5EF4-FFF2-40B4-BE49-F238E27FC236}">
                <a16:creationId xmlns:a16="http://schemas.microsoft.com/office/drawing/2014/main" id="{BE46E4E2-867B-3A65-1A97-096FC17F00DD}"/>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Message Partitioning</a:t>
            </a:r>
          </a:p>
        </p:txBody>
      </p:sp>
      <p:sp>
        <p:nvSpPr>
          <p:cNvPr id="9" name="Rectangle: Rounded Corners 8">
            <a:extLst>
              <a:ext uri="{FF2B5EF4-FFF2-40B4-BE49-F238E27FC236}">
                <a16:creationId xmlns:a16="http://schemas.microsoft.com/office/drawing/2014/main" id="{48C0CADD-A97D-56A7-EE9A-B813D27F0A6A}"/>
              </a:ext>
            </a:extLst>
          </p:cNvPr>
          <p:cNvSpPr/>
          <p:nvPr/>
        </p:nvSpPr>
        <p:spPr>
          <a:xfrm>
            <a:off x="6964680" y="416677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Asynchronous Processing</a:t>
            </a:r>
          </a:p>
        </p:txBody>
      </p:sp>
      <p:sp>
        <p:nvSpPr>
          <p:cNvPr id="10" name="Rectangle: Rounded Corners 9">
            <a:extLst>
              <a:ext uri="{FF2B5EF4-FFF2-40B4-BE49-F238E27FC236}">
                <a16:creationId xmlns:a16="http://schemas.microsoft.com/office/drawing/2014/main" id="{647EDCB5-690C-AD8A-ADE9-8DF81899E5B2}"/>
              </a:ext>
            </a:extLst>
          </p:cNvPr>
          <p:cNvSpPr/>
          <p:nvPr/>
        </p:nvSpPr>
        <p:spPr>
          <a:xfrm>
            <a:off x="6964680" y="527929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Auto-Scaling</a:t>
            </a:r>
          </a:p>
        </p:txBody>
      </p:sp>
    </p:spTree>
    <p:extLst>
      <p:ext uri="{BB962C8B-B14F-4D97-AF65-F5344CB8AC3E}">
        <p14:creationId xmlns:p14="http://schemas.microsoft.com/office/powerpoint/2010/main" val="571822356"/>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DD8727-5B10-B919-51EA-715DC6D61A1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35262D-7C49-1A76-0A9D-49DB1EB84F98}"/>
              </a:ext>
            </a:extLst>
          </p:cNvPr>
          <p:cNvSpPr>
            <a:spLocks noGrp="1"/>
          </p:cNvSpPr>
          <p:nvPr>
            <p:ph type="title"/>
          </p:nvPr>
        </p:nvSpPr>
        <p:spPr/>
        <p:txBody>
          <a:bodyPr/>
          <a:lstStyle/>
          <a:p>
            <a:r>
              <a:rPr lang="en-US" dirty="0"/>
              <a:t>Recap: Scalability</a:t>
            </a:r>
          </a:p>
        </p:txBody>
      </p:sp>
      <p:sp>
        <p:nvSpPr>
          <p:cNvPr id="7" name="Rectangle: Rounded Corners 6">
            <a:extLst>
              <a:ext uri="{FF2B5EF4-FFF2-40B4-BE49-F238E27FC236}">
                <a16:creationId xmlns:a16="http://schemas.microsoft.com/office/drawing/2014/main" id="{A96CC5CF-EB30-7D38-E9F1-AFE85AE4417F}"/>
              </a:ext>
            </a:extLst>
          </p:cNvPr>
          <p:cNvSpPr/>
          <p:nvPr/>
        </p:nvSpPr>
        <p:spPr>
          <a:xfrm>
            <a:off x="818707"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Horizontal and Vertical Scaling</a:t>
            </a:r>
          </a:p>
        </p:txBody>
      </p:sp>
      <p:sp>
        <p:nvSpPr>
          <p:cNvPr id="8" name="Rectangle: Rounded Corners 7">
            <a:extLst>
              <a:ext uri="{FF2B5EF4-FFF2-40B4-BE49-F238E27FC236}">
                <a16:creationId xmlns:a16="http://schemas.microsoft.com/office/drawing/2014/main" id="{4B5D349E-2360-FD2A-A495-2D36A73836B5}"/>
              </a:ext>
            </a:extLst>
          </p:cNvPr>
          <p:cNvSpPr/>
          <p:nvPr/>
        </p:nvSpPr>
        <p:spPr>
          <a:xfrm>
            <a:off x="4596809"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Load Balancing Techniques</a:t>
            </a:r>
          </a:p>
        </p:txBody>
      </p:sp>
      <p:sp>
        <p:nvSpPr>
          <p:cNvPr id="9" name="Rectangle: Rounded Corners 8">
            <a:extLst>
              <a:ext uri="{FF2B5EF4-FFF2-40B4-BE49-F238E27FC236}">
                <a16:creationId xmlns:a16="http://schemas.microsoft.com/office/drawing/2014/main" id="{E4733472-6830-8393-9FCF-76FA040D6650}"/>
              </a:ext>
            </a:extLst>
          </p:cNvPr>
          <p:cNvSpPr/>
          <p:nvPr/>
        </p:nvSpPr>
        <p:spPr>
          <a:xfrm>
            <a:off x="8355419" y="2530549"/>
            <a:ext cx="2998381" cy="1212111"/>
          </a:xfrm>
          <a:prstGeom prst="roundRect">
            <a:avLst/>
          </a:prstGeom>
          <a:solidFill>
            <a:srgbClr val="92D05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dirty="0"/>
              <a:t>High-Throughput Strategies</a:t>
            </a:r>
          </a:p>
        </p:txBody>
      </p:sp>
    </p:spTree>
    <p:extLst>
      <p:ext uri="{BB962C8B-B14F-4D97-AF65-F5344CB8AC3E}">
        <p14:creationId xmlns:p14="http://schemas.microsoft.com/office/powerpoint/2010/main" val="3807804287"/>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49E6D9-691F-E1B0-F7F2-E5ABA9B4189B}"/>
              </a:ext>
            </a:extLst>
          </p:cNvPr>
          <p:cNvSpPr>
            <a:spLocks noGrp="1"/>
          </p:cNvSpPr>
          <p:nvPr>
            <p:ph type="title"/>
          </p:nvPr>
        </p:nvSpPr>
        <p:spPr>
          <a:xfrm>
            <a:off x="2929217" y="2047221"/>
            <a:ext cx="6333565" cy="2763557"/>
          </a:xfrm>
        </p:spPr>
        <p:txBody>
          <a:bodyPr/>
          <a:lstStyle/>
          <a:p>
            <a:pPr algn="ctr"/>
            <a:r>
              <a:rPr lang="en-US" dirty="0"/>
              <a:t>Designing for Horizontal and Vertical Scaling</a:t>
            </a:r>
          </a:p>
        </p:txBody>
      </p:sp>
    </p:spTree>
    <p:extLst>
      <p:ext uri="{BB962C8B-B14F-4D97-AF65-F5344CB8AC3E}">
        <p14:creationId xmlns:p14="http://schemas.microsoft.com/office/powerpoint/2010/main" val="3867518294"/>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AD170B-0EF2-63C7-A1B3-9540F9AF008C}"/>
              </a:ext>
            </a:extLst>
          </p:cNvPr>
          <p:cNvSpPr>
            <a:spLocks noGrp="1"/>
          </p:cNvSpPr>
          <p:nvPr>
            <p:ph type="title"/>
          </p:nvPr>
        </p:nvSpPr>
        <p:spPr/>
        <p:txBody>
          <a:bodyPr/>
          <a:lstStyle/>
          <a:p>
            <a:r>
              <a:rPr lang="en-US" dirty="0"/>
              <a:t>Horizontal Scaling</a:t>
            </a:r>
          </a:p>
        </p:txBody>
      </p:sp>
      <p:pic>
        <p:nvPicPr>
          <p:cNvPr id="7" name="Content Placeholder 6">
            <a:extLst>
              <a:ext uri="{FF2B5EF4-FFF2-40B4-BE49-F238E27FC236}">
                <a16:creationId xmlns:a16="http://schemas.microsoft.com/office/drawing/2014/main" id="{C0D9A867-B316-4A6A-87CD-D8B333AE99B2}"/>
              </a:ext>
            </a:extLst>
          </p:cNvPr>
          <p:cNvPicPr>
            <a:picLocks noGrp="1" noChangeAspect="1"/>
          </p:cNvPicPr>
          <p:nvPr>
            <p:ph sz="half" idx="1"/>
          </p:nvPr>
        </p:nvPicPr>
        <p:blipFill>
          <a:blip r:embed="rId3"/>
          <a:stretch>
            <a:fillRect/>
          </a:stretch>
        </p:blipFill>
        <p:spPr>
          <a:xfrm>
            <a:off x="838200" y="2058194"/>
            <a:ext cx="5181600" cy="3886200"/>
          </a:xfrm>
        </p:spPr>
      </p:pic>
      <p:sp>
        <p:nvSpPr>
          <p:cNvPr id="9" name="TextBox 8">
            <a:extLst>
              <a:ext uri="{FF2B5EF4-FFF2-40B4-BE49-F238E27FC236}">
                <a16:creationId xmlns:a16="http://schemas.microsoft.com/office/drawing/2014/main" id="{833B6B89-A32D-18EC-6F74-A9CF94500F99}"/>
              </a:ext>
            </a:extLst>
          </p:cNvPr>
          <p:cNvSpPr txBox="1"/>
          <p:nvPr/>
        </p:nvSpPr>
        <p:spPr>
          <a:xfrm>
            <a:off x="838200" y="1229023"/>
            <a:ext cx="5798447" cy="461665"/>
          </a:xfrm>
          <a:prstGeom prst="rect">
            <a:avLst/>
          </a:prstGeom>
          <a:noFill/>
        </p:spPr>
        <p:txBody>
          <a:bodyPr wrap="none" rtlCol="0">
            <a:spAutoFit/>
          </a:bodyPr>
          <a:lstStyle/>
          <a:p>
            <a:r>
              <a:rPr lang="en-US" sz="2400" b="1" dirty="0">
                <a:solidFill>
                  <a:srgbClr val="6B7280"/>
                </a:solidFill>
              </a:rPr>
              <a:t>Designing for Horizontal and Vertical Scaling</a:t>
            </a:r>
          </a:p>
        </p:txBody>
      </p:sp>
      <p:sp>
        <p:nvSpPr>
          <p:cNvPr id="8" name="Rectangle: Rounded Corners 7">
            <a:extLst>
              <a:ext uri="{FF2B5EF4-FFF2-40B4-BE49-F238E27FC236}">
                <a16:creationId xmlns:a16="http://schemas.microsoft.com/office/drawing/2014/main" id="{80465EF4-C4F5-BB90-A739-409268BF418D}"/>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Load Balancers</a:t>
            </a:r>
          </a:p>
        </p:txBody>
      </p:sp>
      <p:sp>
        <p:nvSpPr>
          <p:cNvPr id="10" name="Rectangle: Rounded Corners 9">
            <a:extLst>
              <a:ext uri="{FF2B5EF4-FFF2-40B4-BE49-F238E27FC236}">
                <a16:creationId xmlns:a16="http://schemas.microsoft.com/office/drawing/2014/main" id="{B6ABA58B-C650-29C4-7BC1-7ECEEF0AD932}"/>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Sharding</a:t>
            </a:r>
          </a:p>
        </p:txBody>
      </p:sp>
    </p:spTree>
    <p:extLst>
      <p:ext uri="{BB962C8B-B14F-4D97-AF65-F5344CB8AC3E}">
        <p14:creationId xmlns:p14="http://schemas.microsoft.com/office/powerpoint/2010/main" val="3953031101"/>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D1AF97-387B-06A3-C901-D2F4D3338912}"/>
              </a:ext>
            </a:extLst>
          </p:cNvPr>
          <p:cNvSpPr>
            <a:spLocks noGrp="1"/>
          </p:cNvSpPr>
          <p:nvPr>
            <p:ph type="title"/>
          </p:nvPr>
        </p:nvSpPr>
        <p:spPr/>
        <p:txBody>
          <a:bodyPr/>
          <a:lstStyle/>
          <a:p>
            <a:r>
              <a:rPr lang="en-US" dirty="0"/>
              <a:t>Vertical Scaling</a:t>
            </a:r>
          </a:p>
        </p:txBody>
      </p:sp>
      <p:pic>
        <p:nvPicPr>
          <p:cNvPr id="9" name="Content Placeholder 8">
            <a:extLst>
              <a:ext uri="{FF2B5EF4-FFF2-40B4-BE49-F238E27FC236}">
                <a16:creationId xmlns:a16="http://schemas.microsoft.com/office/drawing/2014/main" id="{6B540789-5950-EE54-62C5-AD80CD25B8CC}"/>
              </a:ext>
            </a:extLst>
          </p:cNvPr>
          <p:cNvPicPr>
            <a:picLocks noGrp="1" noChangeAspect="1"/>
          </p:cNvPicPr>
          <p:nvPr>
            <p:ph sz="half" idx="1"/>
          </p:nvPr>
        </p:nvPicPr>
        <p:blipFill>
          <a:blip r:embed="rId3"/>
          <a:stretch>
            <a:fillRect/>
          </a:stretch>
        </p:blipFill>
        <p:spPr>
          <a:xfrm>
            <a:off x="838200" y="2549307"/>
            <a:ext cx="5181600" cy="2903973"/>
          </a:xfrm>
        </p:spPr>
      </p:pic>
      <p:sp>
        <p:nvSpPr>
          <p:cNvPr id="5" name="TextBox 4">
            <a:extLst>
              <a:ext uri="{FF2B5EF4-FFF2-40B4-BE49-F238E27FC236}">
                <a16:creationId xmlns:a16="http://schemas.microsoft.com/office/drawing/2014/main" id="{72920A2C-DC4D-5AF9-6FCC-AA7DD51B8150}"/>
              </a:ext>
            </a:extLst>
          </p:cNvPr>
          <p:cNvSpPr txBox="1"/>
          <p:nvPr/>
        </p:nvSpPr>
        <p:spPr>
          <a:xfrm>
            <a:off x="838200" y="1229023"/>
            <a:ext cx="5798447" cy="461665"/>
          </a:xfrm>
          <a:prstGeom prst="rect">
            <a:avLst/>
          </a:prstGeom>
          <a:noFill/>
        </p:spPr>
        <p:txBody>
          <a:bodyPr wrap="none" rtlCol="0">
            <a:spAutoFit/>
          </a:bodyPr>
          <a:lstStyle/>
          <a:p>
            <a:r>
              <a:rPr lang="en-US" sz="2400" b="1" dirty="0">
                <a:solidFill>
                  <a:srgbClr val="6B7280"/>
                </a:solidFill>
              </a:rPr>
              <a:t>Designing for Horizontal and Vertical Scaling</a:t>
            </a:r>
          </a:p>
        </p:txBody>
      </p:sp>
      <p:sp>
        <p:nvSpPr>
          <p:cNvPr id="6" name="Rectangle: Rounded Corners 5">
            <a:extLst>
              <a:ext uri="{FF2B5EF4-FFF2-40B4-BE49-F238E27FC236}">
                <a16:creationId xmlns:a16="http://schemas.microsoft.com/office/drawing/2014/main" id="{5DB63304-9E5F-EB76-3CB2-589CA8744592}"/>
              </a:ext>
            </a:extLst>
          </p:cNvPr>
          <p:cNvSpPr/>
          <p:nvPr/>
        </p:nvSpPr>
        <p:spPr>
          <a:xfrm>
            <a:off x="6964680" y="282448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Resource Optimization</a:t>
            </a:r>
          </a:p>
        </p:txBody>
      </p:sp>
      <p:sp>
        <p:nvSpPr>
          <p:cNvPr id="7" name="Rectangle: Rounded Corners 6">
            <a:extLst>
              <a:ext uri="{FF2B5EF4-FFF2-40B4-BE49-F238E27FC236}">
                <a16:creationId xmlns:a16="http://schemas.microsoft.com/office/drawing/2014/main" id="{A7F5A7CC-8480-4E03-2122-F46D2B73A51F}"/>
              </a:ext>
            </a:extLst>
          </p:cNvPr>
          <p:cNvSpPr/>
          <p:nvPr/>
        </p:nvSpPr>
        <p:spPr>
          <a:xfrm>
            <a:off x="6964680" y="3937000"/>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Scaling Up</a:t>
            </a:r>
          </a:p>
        </p:txBody>
      </p:sp>
    </p:spTree>
    <p:extLst>
      <p:ext uri="{BB962C8B-B14F-4D97-AF65-F5344CB8AC3E}">
        <p14:creationId xmlns:p14="http://schemas.microsoft.com/office/powerpoint/2010/main" val="1435379030"/>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9ACFB2-7A47-3D79-CD06-8F3AF28EB55A}"/>
              </a:ext>
            </a:extLst>
          </p:cNvPr>
          <p:cNvSpPr>
            <a:spLocks noGrp="1"/>
          </p:cNvSpPr>
          <p:nvPr>
            <p:ph type="title"/>
          </p:nvPr>
        </p:nvSpPr>
        <p:spPr/>
        <p:txBody>
          <a:bodyPr/>
          <a:lstStyle/>
          <a:p>
            <a:r>
              <a:rPr lang="en-US" dirty="0"/>
              <a:t>Load Balancing Techniques</a:t>
            </a:r>
          </a:p>
        </p:txBody>
      </p:sp>
      <p:pic>
        <p:nvPicPr>
          <p:cNvPr id="5" name="Content Placeholder 4">
            <a:extLst>
              <a:ext uri="{FF2B5EF4-FFF2-40B4-BE49-F238E27FC236}">
                <a16:creationId xmlns:a16="http://schemas.microsoft.com/office/drawing/2014/main" id="{9F0C4198-9B8F-6039-5222-8FA68689F148}"/>
              </a:ext>
            </a:extLst>
          </p:cNvPr>
          <p:cNvPicPr>
            <a:picLocks noGrp="1" noChangeAspect="1"/>
          </p:cNvPicPr>
          <p:nvPr>
            <p:ph idx="1"/>
          </p:nvPr>
        </p:nvPicPr>
        <p:blipFill>
          <a:blip r:embed="rId3"/>
          <a:stretch>
            <a:fillRect/>
          </a:stretch>
        </p:blipFill>
        <p:spPr>
          <a:xfrm>
            <a:off x="1744662" y="1825625"/>
            <a:ext cx="8702676" cy="4351338"/>
          </a:xfrm>
        </p:spPr>
      </p:pic>
    </p:spTree>
    <p:extLst>
      <p:ext uri="{BB962C8B-B14F-4D97-AF65-F5344CB8AC3E}">
        <p14:creationId xmlns:p14="http://schemas.microsoft.com/office/powerpoint/2010/main" val="358811008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95AC67-DEBD-D519-742A-52E9AF6E092B}"/>
              </a:ext>
            </a:extLst>
          </p:cNvPr>
          <p:cNvSpPr>
            <a:spLocks noGrp="1"/>
          </p:cNvSpPr>
          <p:nvPr>
            <p:ph type="title"/>
          </p:nvPr>
        </p:nvSpPr>
        <p:spPr/>
        <p:txBody>
          <a:bodyPr/>
          <a:lstStyle/>
          <a:p>
            <a:r>
              <a:rPr lang="en-US" dirty="0"/>
              <a:t>Load Balancing Techniques</a:t>
            </a:r>
          </a:p>
        </p:txBody>
      </p:sp>
      <p:pic>
        <p:nvPicPr>
          <p:cNvPr id="10" name="Content Placeholder 9">
            <a:extLst>
              <a:ext uri="{FF2B5EF4-FFF2-40B4-BE49-F238E27FC236}">
                <a16:creationId xmlns:a16="http://schemas.microsoft.com/office/drawing/2014/main" id="{53039CE6-ED35-DB11-B291-1FED2A5E3065}"/>
              </a:ext>
            </a:extLst>
          </p:cNvPr>
          <p:cNvPicPr>
            <a:picLocks noGrp="1" noChangeAspect="1"/>
          </p:cNvPicPr>
          <p:nvPr>
            <p:ph sz="half" idx="1"/>
          </p:nvPr>
        </p:nvPicPr>
        <p:blipFill>
          <a:blip r:embed="rId3"/>
          <a:stretch>
            <a:fillRect/>
          </a:stretch>
        </p:blipFill>
        <p:spPr>
          <a:xfrm>
            <a:off x="838200" y="2705894"/>
            <a:ext cx="5181600" cy="2590800"/>
          </a:xfrm>
        </p:spPr>
      </p:pic>
      <p:sp>
        <p:nvSpPr>
          <p:cNvPr id="5" name="Rectangle: Rounded Corners 4">
            <a:extLst>
              <a:ext uri="{FF2B5EF4-FFF2-40B4-BE49-F238E27FC236}">
                <a16:creationId xmlns:a16="http://schemas.microsoft.com/office/drawing/2014/main" id="{8A1F8354-B01C-8125-7B59-F43B2B7798A8}"/>
              </a:ext>
            </a:extLst>
          </p:cNvPr>
          <p:cNvSpPr/>
          <p:nvPr/>
        </p:nvSpPr>
        <p:spPr>
          <a:xfrm>
            <a:off x="6964680" y="194173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Round Robin</a:t>
            </a:r>
          </a:p>
        </p:txBody>
      </p:sp>
    </p:spTree>
    <p:extLst>
      <p:ext uri="{BB962C8B-B14F-4D97-AF65-F5344CB8AC3E}">
        <p14:creationId xmlns:p14="http://schemas.microsoft.com/office/powerpoint/2010/main" val="3664163203"/>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889E44-3EA1-E30D-F7C5-A03BFA05B6E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C1E865A-FF58-77AE-745D-B4CC0E51F8C2}"/>
              </a:ext>
            </a:extLst>
          </p:cNvPr>
          <p:cNvSpPr>
            <a:spLocks noGrp="1"/>
          </p:cNvSpPr>
          <p:nvPr>
            <p:ph type="title"/>
          </p:nvPr>
        </p:nvSpPr>
        <p:spPr/>
        <p:txBody>
          <a:bodyPr/>
          <a:lstStyle/>
          <a:p>
            <a:r>
              <a:rPr lang="en-US" dirty="0"/>
              <a:t>Load Balancing Techniques</a:t>
            </a:r>
          </a:p>
        </p:txBody>
      </p:sp>
      <p:pic>
        <p:nvPicPr>
          <p:cNvPr id="10" name="Content Placeholder 9">
            <a:extLst>
              <a:ext uri="{FF2B5EF4-FFF2-40B4-BE49-F238E27FC236}">
                <a16:creationId xmlns:a16="http://schemas.microsoft.com/office/drawing/2014/main" id="{E39CA7D6-21FB-7D86-71B7-DB7973C1FC1F}"/>
              </a:ext>
            </a:extLst>
          </p:cNvPr>
          <p:cNvPicPr>
            <a:picLocks noGrp="1" noChangeAspect="1"/>
          </p:cNvPicPr>
          <p:nvPr>
            <p:ph sz="half" idx="1"/>
          </p:nvPr>
        </p:nvPicPr>
        <p:blipFill>
          <a:blip r:embed="rId3"/>
          <a:stretch>
            <a:fillRect/>
          </a:stretch>
        </p:blipFill>
        <p:spPr>
          <a:xfrm>
            <a:off x="838200" y="2705894"/>
            <a:ext cx="5181600" cy="2590800"/>
          </a:xfrm>
        </p:spPr>
      </p:pic>
      <p:sp>
        <p:nvSpPr>
          <p:cNvPr id="5" name="Rectangle: Rounded Corners 4">
            <a:extLst>
              <a:ext uri="{FF2B5EF4-FFF2-40B4-BE49-F238E27FC236}">
                <a16:creationId xmlns:a16="http://schemas.microsoft.com/office/drawing/2014/main" id="{B0DAB774-D5BC-336A-D7C1-6C101BA3F068}"/>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Round Robin</a:t>
            </a:r>
          </a:p>
        </p:txBody>
      </p:sp>
      <p:sp>
        <p:nvSpPr>
          <p:cNvPr id="6" name="Rectangle: Rounded Corners 5">
            <a:extLst>
              <a:ext uri="{FF2B5EF4-FFF2-40B4-BE49-F238E27FC236}">
                <a16:creationId xmlns:a16="http://schemas.microsoft.com/office/drawing/2014/main" id="{B735B809-278C-BD4D-3ACD-CF39A51BE4BC}"/>
              </a:ext>
            </a:extLst>
          </p:cNvPr>
          <p:cNvSpPr/>
          <p:nvPr/>
        </p:nvSpPr>
        <p:spPr>
          <a:xfrm>
            <a:off x="6964680" y="305425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Weighted Round Robin</a:t>
            </a:r>
          </a:p>
        </p:txBody>
      </p:sp>
    </p:spTree>
    <p:extLst>
      <p:ext uri="{BB962C8B-B14F-4D97-AF65-F5344CB8AC3E}">
        <p14:creationId xmlns:p14="http://schemas.microsoft.com/office/powerpoint/2010/main" val="123536079"/>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DA4BCD7-90AD-CC64-4D6E-8847C35BE7F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806808-D4DE-25F2-A1A8-99BC7AC189AC}"/>
              </a:ext>
            </a:extLst>
          </p:cNvPr>
          <p:cNvSpPr>
            <a:spLocks noGrp="1"/>
          </p:cNvSpPr>
          <p:nvPr>
            <p:ph type="title"/>
          </p:nvPr>
        </p:nvSpPr>
        <p:spPr/>
        <p:txBody>
          <a:bodyPr/>
          <a:lstStyle/>
          <a:p>
            <a:r>
              <a:rPr lang="en-US" dirty="0"/>
              <a:t>Load Balancing Techniques</a:t>
            </a:r>
          </a:p>
        </p:txBody>
      </p:sp>
      <p:pic>
        <p:nvPicPr>
          <p:cNvPr id="10" name="Content Placeholder 9">
            <a:extLst>
              <a:ext uri="{FF2B5EF4-FFF2-40B4-BE49-F238E27FC236}">
                <a16:creationId xmlns:a16="http://schemas.microsoft.com/office/drawing/2014/main" id="{FEF55137-8FB6-9093-092B-EB577896A198}"/>
              </a:ext>
            </a:extLst>
          </p:cNvPr>
          <p:cNvPicPr>
            <a:picLocks noGrp="1" noChangeAspect="1"/>
          </p:cNvPicPr>
          <p:nvPr>
            <p:ph sz="half" idx="1"/>
          </p:nvPr>
        </p:nvPicPr>
        <p:blipFill>
          <a:blip r:embed="rId3"/>
          <a:stretch>
            <a:fillRect/>
          </a:stretch>
        </p:blipFill>
        <p:spPr>
          <a:xfrm>
            <a:off x="838200" y="2705894"/>
            <a:ext cx="5181600" cy="2590800"/>
          </a:xfrm>
        </p:spPr>
      </p:pic>
      <p:sp>
        <p:nvSpPr>
          <p:cNvPr id="5" name="Rectangle: Rounded Corners 4">
            <a:extLst>
              <a:ext uri="{FF2B5EF4-FFF2-40B4-BE49-F238E27FC236}">
                <a16:creationId xmlns:a16="http://schemas.microsoft.com/office/drawing/2014/main" id="{448C0490-7622-9FED-66C3-AAD7AA4683BF}"/>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Round Robin</a:t>
            </a:r>
          </a:p>
        </p:txBody>
      </p:sp>
      <p:sp>
        <p:nvSpPr>
          <p:cNvPr id="6" name="Rectangle: Rounded Corners 5">
            <a:extLst>
              <a:ext uri="{FF2B5EF4-FFF2-40B4-BE49-F238E27FC236}">
                <a16:creationId xmlns:a16="http://schemas.microsoft.com/office/drawing/2014/main" id="{68616AEE-C7F7-6F67-79C4-C189C6F0B395}"/>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Weighted Round Robin</a:t>
            </a:r>
          </a:p>
        </p:txBody>
      </p:sp>
      <p:sp>
        <p:nvSpPr>
          <p:cNvPr id="7" name="Rectangle: Rounded Corners 6">
            <a:extLst>
              <a:ext uri="{FF2B5EF4-FFF2-40B4-BE49-F238E27FC236}">
                <a16:creationId xmlns:a16="http://schemas.microsoft.com/office/drawing/2014/main" id="{A4653BB9-C714-64B3-13D7-8DC659BF96F2}"/>
              </a:ext>
            </a:extLst>
          </p:cNvPr>
          <p:cNvSpPr/>
          <p:nvPr/>
        </p:nvSpPr>
        <p:spPr>
          <a:xfrm>
            <a:off x="6964680" y="416677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Least Connections</a:t>
            </a:r>
          </a:p>
        </p:txBody>
      </p:sp>
    </p:spTree>
    <p:extLst>
      <p:ext uri="{BB962C8B-B14F-4D97-AF65-F5344CB8AC3E}">
        <p14:creationId xmlns:p14="http://schemas.microsoft.com/office/powerpoint/2010/main" val="1839021708"/>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9343E7-5D1D-D42E-F7EF-F8DD5DC4DED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6E99E53-E65C-B02E-DFF6-93520E41AA68}"/>
              </a:ext>
            </a:extLst>
          </p:cNvPr>
          <p:cNvSpPr>
            <a:spLocks noGrp="1"/>
          </p:cNvSpPr>
          <p:nvPr>
            <p:ph type="title"/>
          </p:nvPr>
        </p:nvSpPr>
        <p:spPr/>
        <p:txBody>
          <a:bodyPr/>
          <a:lstStyle/>
          <a:p>
            <a:r>
              <a:rPr lang="en-US" dirty="0"/>
              <a:t>Load Balancing Techniques</a:t>
            </a:r>
          </a:p>
        </p:txBody>
      </p:sp>
      <p:pic>
        <p:nvPicPr>
          <p:cNvPr id="10" name="Content Placeholder 9">
            <a:extLst>
              <a:ext uri="{FF2B5EF4-FFF2-40B4-BE49-F238E27FC236}">
                <a16:creationId xmlns:a16="http://schemas.microsoft.com/office/drawing/2014/main" id="{419552A7-4A2F-2824-BB24-74D6551EAD37}"/>
              </a:ext>
            </a:extLst>
          </p:cNvPr>
          <p:cNvPicPr>
            <a:picLocks noGrp="1" noChangeAspect="1"/>
          </p:cNvPicPr>
          <p:nvPr>
            <p:ph sz="half" idx="1"/>
          </p:nvPr>
        </p:nvPicPr>
        <p:blipFill>
          <a:blip r:embed="rId3"/>
          <a:stretch>
            <a:fillRect/>
          </a:stretch>
        </p:blipFill>
        <p:spPr>
          <a:xfrm>
            <a:off x="838200" y="2705894"/>
            <a:ext cx="5181600" cy="2590800"/>
          </a:xfrm>
        </p:spPr>
      </p:pic>
      <p:sp>
        <p:nvSpPr>
          <p:cNvPr id="5" name="Rectangle: Rounded Corners 4">
            <a:extLst>
              <a:ext uri="{FF2B5EF4-FFF2-40B4-BE49-F238E27FC236}">
                <a16:creationId xmlns:a16="http://schemas.microsoft.com/office/drawing/2014/main" id="{4A52A041-0596-FF4F-6B2D-15DC5BEAF337}"/>
              </a:ext>
            </a:extLst>
          </p:cNvPr>
          <p:cNvSpPr/>
          <p:nvPr/>
        </p:nvSpPr>
        <p:spPr>
          <a:xfrm>
            <a:off x="6964680" y="194173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Round Robin</a:t>
            </a:r>
          </a:p>
        </p:txBody>
      </p:sp>
      <p:sp>
        <p:nvSpPr>
          <p:cNvPr id="6" name="Rectangle: Rounded Corners 5">
            <a:extLst>
              <a:ext uri="{FF2B5EF4-FFF2-40B4-BE49-F238E27FC236}">
                <a16:creationId xmlns:a16="http://schemas.microsoft.com/office/drawing/2014/main" id="{C042948D-4F2F-6FB8-6102-9631C4A46F42}"/>
              </a:ext>
            </a:extLst>
          </p:cNvPr>
          <p:cNvSpPr/>
          <p:nvPr/>
        </p:nvSpPr>
        <p:spPr>
          <a:xfrm>
            <a:off x="6964680" y="305425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Weighted Round Robin</a:t>
            </a:r>
          </a:p>
        </p:txBody>
      </p:sp>
      <p:sp>
        <p:nvSpPr>
          <p:cNvPr id="7" name="Rectangle: Rounded Corners 6">
            <a:extLst>
              <a:ext uri="{FF2B5EF4-FFF2-40B4-BE49-F238E27FC236}">
                <a16:creationId xmlns:a16="http://schemas.microsoft.com/office/drawing/2014/main" id="{21A9762F-3C05-F50B-592E-ABB04A876A28}"/>
              </a:ext>
            </a:extLst>
          </p:cNvPr>
          <p:cNvSpPr/>
          <p:nvPr/>
        </p:nvSpPr>
        <p:spPr>
          <a:xfrm>
            <a:off x="6964680" y="4166778"/>
            <a:ext cx="4389120" cy="807720"/>
          </a:xfrm>
          <a:prstGeom prst="roundRect">
            <a:avLst/>
          </a:prstGeom>
          <a:solidFill>
            <a:srgbClr val="FFC000">
              <a:alpha val="30000"/>
            </a:srgb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Least Connections</a:t>
            </a:r>
          </a:p>
        </p:txBody>
      </p:sp>
      <p:sp>
        <p:nvSpPr>
          <p:cNvPr id="8" name="Rectangle: Rounded Corners 7">
            <a:extLst>
              <a:ext uri="{FF2B5EF4-FFF2-40B4-BE49-F238E27FC236}">
                <a16:creationId xmlns:a16="http://schemas.microsoft.com/office/drawing/2014/main" id="{064B6C6F-B142-4D6B-68A9-51D0CECDEA02}"/>
              </a:ext>
            </a:extLst>
          </p:cNvPr>
          <p:cNvSpPr/>
          <p:nvPr/>
        </p:nvSpPr>
        <p:spPr>
          <a:xfrm>
            <a:off x="6964680" y="5279298"/>
            <a:ext cx="4389120" cy="807720"/>
          </a:xfrm>
          <a:prstGeom prst="roundRect">
            <a:avLst/>
          </a:prstGeom>
          <a:solidFill>
            <a:srgbClr val="FFC00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2800" b="1" dirty="0"/>
              <a:t>Content-Based Routing</a:t>
            </a:r>
          </a:p>
        </p:txBody>
      </p:sp>
    </p:spTree>
    <p:extLst>
      <p:ext uri="{BB962C8B-B14F-4D97-AF65-F5344CB8AC3E}">
        <p14:creationId xmlns:p14="http://schemas.microsoft.com/office/powerpoint/2010/main" val="72901798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theme/theme1.xml><?xml version="1.0" encoding="utf-8"?>
<a:theme xmlns:a="http://schemas.openxmlformats.org/drawingml/2006/main" name="TaleLearnCod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itle Slide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3728</TotalTime>
  <Words>881</Words>
  <Application>Microsoft Office PowerPoint</Application>
  <PresentationFormat>Widescreen</PresentationFormat>
  <Paragraphs>97</Paragraphs>
  <Slides>15</Slides>
  <Notes>15</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15</vt:i4>
      </vt:variant>
    </vt:vector>
  </HeadingPairs>
  <TitlesOfParts>
    <vt:vector size="20" baseType="lpstr">
      <vt:lpstr>Arial</vt:lpstr>
      <vt:lpstr>Calibri</vt:lpstr>
      <vt:lpstr>Kamerik205 8</vt:lpstr>
      <vt:lpstr>TaleLearnCode</vt:lpstr>
      <vt:lpstr>Title Slide Design</vt:lpstr>
      <vt:lpstr>Scalability</vt:lpstr>
      <vt:lpstr>Designing for Horizontal and Vertical Scaling</vt:lpstr>
      <vt:lpstr>Horizontal Scaling</vt:lpstr>
      <vt:lpstr>Vertical Scaling</vt:lpstr>
      <vt:lpstr>Load Balancing Techniques</vt:lpstr>
      <vt:lpstr>Load Balancing Techniques</vt:lpstr>
      <vt:lpstr>Load Balancing Techniques</vt:lpstr>
      <vt:lpstr>Load Balancing Techniques</vt:lpstr>
      <vt:lpstr>Load Balancing Techniques</vt:lpstr>
      <vt:lpstr>Strategies for Handling High-Throughput and Large Volumes of Messages</vt:lpstr>
      <vt:lpstr>Strategies for Handling High-Throughput and Large Volumes of Messages</vt:lpstr>
      <vt:lpstr>Strategies for Handling High-Throughput and Large Volumes of Messages</vt:lpstr>
      <vt:lpstr>Strategies for Handling High-Throughput and Large Volumes of Messages</vt:lpstr>
      <vt:lpstr>Strategies for Handling High-Throughput and Large Volumes of Messages</vt:lpstr>
      <vt:lpstr>Recap: Scalability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Chad Green</dc:creator>
  <cp:lastModifiedBy>Chad Green</cp:lastModifiedBy>
  <cp:revision>173</cp:revision>
  <dcterms:created xsi:type="dcterms:W3CDTF">2023-11-19T00:00:57Z</dcterms:created>
  <dcterms:modified xsi:type="dcterms:W3CDTF">2025-01-14T14:57:40Z</dcterms:modified>
</cp:coreProperties>
</file>

<file path=docProps/thumbnail.jpeg>
</file>